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sldIdLst>
    <p:sldId id="272" r:id="rId2"/>
    <p:sldId id="258" r:id="rId3"/>
    <p:sldId id="257" r:id="rId4"/>
    <p:sldId id="259" r:id="rId5"/>
    <p:sldId id="260" r:id="rId6"/>
    <p:sldId id="262" r:id="rId7"/>
    <p:sldId id="261" r:id="rId8"/>
    <p:sldId id="273" r:id="rId9"/>
    <p:sldId id="263" r:id="rId10"/>
    <p:sldId id="264" r:id="rId11"/>
    <p:sldId id="265" r:id="rId12"/>
    <p:sldId id="274" r:id="rId13"/>
    <p:sldId id="268" r:id="rId14"/>
    <p:sldId id="275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658CF-CA82-4261-97FC-84D05589DE1D}" type="datetimeFigureOut">
              <a:rPr lang="en-GB" smtClean="0"/>
              <a:t>27/03/2019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5546A-5CD5-46EC-957F-EDECEA8BF79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723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A7FEA-01CE-4D2D-9E76-84C5307BC7D7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2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C40A4-E0F4-459B-8056-30EB660CE19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82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6D23-163B-4F8A-A79D-1A2628F2428B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88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9728-3E5D-471A-8664-6C3C0EF4E2B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158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BC006-B0AB-4CF9-BC61-ECB4BE218733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0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0DC2-C413-4C09-8A2E-C3CD8EE8ECA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03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E8CB-97CA-4EAE-AC84-C7DBB226DA0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15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4B1D-CDCF-4876-8200-E672B542A0F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85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3F99-F503-440B-BA09-66E8E071712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32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463F3-6FDC-49E4-B660-00DBBDAAE47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607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1ED2C-F36B-4E92-B063-85565438FC57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88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2B1ED2C-F36B-4E92-B063-85565438FC57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26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future-1-will/exercises" TargetMode="External"/><Relationship Id="rId2" Type="http://schemas.openxmlformats.org/officeDocument/2006/relationships/hyperlink" Target="https://www.englisch-hilfen.de/en/exercises_list/zeitformen.htm#will_futur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relative-clauses/exercises?02" TargetMode="External"/><Relationship Id="rId2" Type="http://schemas.openxmlformats.org/officeDocument/2006/relationships/hyperlink" Target="https://www.englisch-hilfen.de/en/exercises/pronouns/relative_pronoun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infinitive-gerund/exercises?21" TargetMode="External"/><Relationship Id="rId2" Type="http://schemas.openxmlformats.org/officeDocument/2006/relationships/hyperlink" Target="http://www.myenglishpages.com/site_php_files/grammar-exercise-gerunds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adjectives-adverbs/exercises" TargetMode="External"/><Relationship Id="rId2" Type="http://schemas.openxmlformats.org/officeDocument/2006/relationships/hyperlink" Target="https://www.englisch-hilfen.de/en/exercises_list/adjektiv_adverb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000" dirty="0"/>
              <a:t>NEW INTERFACE </a:t>
            </a:r>
          </a:p>
          <a:p>
            <a:pPr algn="ctr"/>
            <a:r>
              <a:rPr lang="nl-NL" sz="2000" dirty="0"/>
              <a:t>UNIT 4 : GRAMMAR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"/>
            <a:ext cx="9289031" cy="4960137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0648"/>
            <a:ext cx="2669782" cy="1224136"/>
          </a:xfrm>
          <a:prstGeom prst="rect">
            <a:avLst/>
          </a:prstGeom>
        </p:spPr>
      </p:pic>
      <p:sp>
        <p:nvSpPr>
          <p:cNvPr id="10" name="Rectangle 9"/>
          <p:cNvSpPr>
            <a:spLocks noGrp="1"/>
          </p:cNvSpPr>
          <p:nvPr>
            <p:ph type="ctrTitle"/>
          </p:nvPr>
        </p:nvSpPr>
        <p:spPr>
          <a:xfrm>
            <a:off x="342900" y="4960136"/>
            <a:ext cx="5829300" cy="1781231"/>
          </a:xfrm>
        </p:spPr>
        <p:txBody>
          <a:bodyPr>
            <a:normAutofit/>
          </a:bodyPr>
          <a:lstStyle/>
          <a:p>
            <a:r>
              <a:rPr lang="en-GB" sz="2000" dirty="0"/>
              <a:t>Adjectives</a:t>
            </a:r>
            <a:br>
              <a:rPr lang="en-GB" sz="2000" dirty="0"/>
            </a:br>
            <a:r>
              <a:rPr lang="en-GB" sz="2000" dirty="0"/>
              <a:t>Adverbs</a:t>
            </a:r>
            <a:br>
              <a:rPr lang="en-GB" sz="2000" dirty="0"/>
            </a:br>
            <a:r>
              <a:rPr lang="en-GB" sz="2000" dirty="0"/>
              <a:t>Future tense</a:t>
            </a:r>
            <a:br>
              <a:rPr lang="en-GB" sz="2000" dirty="0"/>
            </a:br>
            <a:r>
              <a:rPr lang="en-GB" sz="2000" dirty="0"/>
              <a:t>Who / which / nothing</a:t>
            </a:r>
            <a:br>
              <a:rPr lang="en-GB" sz="2000" dirty="0"/>
            </a:br>
            <a:r>
              <a:rPr lang="en-GB" sz="2000" dirty="0"/>
              <a:t>Gerund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1027664"/>
            <a:ext cx="7920880" cy="673144"/>
          </a:xfrm>
        </p:spPr>
        <p:txBody>
          <a:bodyPr>
            <a:normAutofit/>
          </a:bodyPr>
          <a:lstStyle/>
          <a:p>
            <a:r>
              <a:rPr lang="nl-NL" sz="3200" dirty="0" err="1"/>
              <a:t>Affirmative</a:t>
            </a:r>
            <a:r>
              <a:rPr lang="nl-NL" sz="3200" dirty="0"/>
              <a:t> 			</a:t>
            </a:r>
            <a:r>
              <a:rPr lang="nl-NL" sz="3200" dirty="0" err="1"/>
              <a:t>Negative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772816"/>
            <a:ext cx="7920880" cy="4752528"/>
          </a:xfrm>
        </p:spPr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dirty="0"/>
              <a:t>I </a:t>
            </a:r>
            <a:r>
              <a:rPr lang="nl-NL" b="1" dirty="0" err="1">
                <a:solidFill>
                  <a:srgbClr val="002060"/>
                </a:solidFill>
              </a:rPr>
              <a:t>shall</a:t>
            </a:r>
            <a:r>
              <a:rPr lang="nl-NL" b="1" dirty="0">
                <a:solidFill>
                  <a:srgbClr val="002060"/>
                </a:solidFill>
              </a:rPr>
              <a:t> / </a:t>
            </a:r>
            <a:r>
              <a:rPr lang="nl-NL" b="1" dirty="0" err="1">
                <a:solidFill>
                  <a:srgbClr val="002060"/>
                </a:solidFill>
              </a:rPr>
              <a:t>will</a:t>
            </a:r>
            <a:r>
              <a:rPr lang="nl-NL" b="1" dirty="0">
                <a:solidFill>
                  <a:srgbClr val="00206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r>
              <a:rPr lang="nl-NL" dirty="0"/>
              <a:t>	      I </a:t>
            </a:r>
            <a:r>
              <a:rPr lang="nl-NL" b="1" dirty="0" err="1">
                <a:solidFill>
                  <a:srgbClr val="002060"/>
                </a:solidFill>
              </a:rPr>
              <a:t>shan’t</a:t>
            </a:r>
            <a:r>
              <a:rPr lang="nl-NL" b="1" dirty="0">
                <a:solidFill>
                  <a:srgbClr val="002060"/>
                </a:solidFill>
              </a:rPr>
              <a:t> / </a:t>
            </a:r>
            <a:r>
              <a:rPr lang="nl-NL" b="1" dirty="0" err="1">
                <a:solidFill>
                  <a:srgbClr val="002060"/>
                </a:solidFill>
              </a:rPr>
              <a:t>won’t</a:t>
            </a:r>
            <a:r>
              <a:rPr lang="nl-NL" b="1" dirty="0">
                <a:solidFill>
                  <a:srgbClr val="00206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dirty="0" err="1">
                <a:solidFill>
                  <a:schemeClr val="tx1"/>
                </a:solidFill>
              </a:rPr>
              <a:t>You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will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r>
              <a:rPr lang="nl-NL" dirty="0">
                <a:solidFill>
                  <a:srgbClr val="FF0000"/>
                </a:solidFill>
              </a:rPr>
              <a:t>	      	      </a:t>
            </a:r>
            <a:r>
              <a:rPr lang="nl-NL" dirty="0" err="1">
                <a:solidFill>
                  <a:schemeClr val="tx1"/>
                </a:solidFill>
              </a:rPr>
              <a:t>You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won’t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dirty="0">
                <a:solidFill>
                  <a:schemeClr val="tx1"/>
                </a:solidFill>
              </a:rPr>
              <a:t>He / </a:t>
            </a:r>
            <a:r>
              <a:rPr lang="nl-NL" dirty="0" err="1">
                <a:solidFill>
                  <a:schemeClr val="tx1"/>
                </a:solidFill>
              </a:rPr>
              <a:t>she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will</a:t>
            </a:r>
            <a:r>
              <a:rPr lang="nl-NL" b="1" dirty="0">
                <a:solidFill>
                  <a:srgbClr val="00206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r>
              <a:rPr lang="nl-NL" dirty="0">
                <a:solidFill>
                  <a:srgbClr val="FF0000"/>
                </a:solidFill>
              </a:rPr>
              <a:t>	      </a:t>
            </a:r>
            <a:r>
              <a:rPr lang="nl-NL" dirty="0">
                <a:solidFill>
                  <a:schemeClr val="tx1"/>
                </a:solidFill>
              </a:rPr>
              <a:t>He / </a:t>
            </a:r>
            <a:r>
              <a:rPr lang="nl-NL" dirty="0" err="1">
                <a:solidFill>
                  <a:schemeClr val="tx1"/>
                </a:solidFill>
              </a:rPr>
              <a:t>she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won’t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sz="2200" dirty="0">
                <a:solidFill>
                  <a:schemeClr val="tx1"/>
                </a:solidFill>
              </a:rPr>
              <a:t>We</a:t>
            </a:r>
            <a:r>
              <a:rPr lang="nl-NL" sz="2200" dirty="0">
                <a:solidFill>
                  <a:srgbClr val="FF0000"/>
                </a:solidFill>
              </a:rPr>
              <a:t> </a:t>
            </a:r>
            <a:r>
              <a:rPr lang="nl-NL" sz="2200" b="1" dirty="0" err="1">
                <a:solidFill>
                  <a:srgbClr val="002060"/>
                </a:solidFill>
              </a:rPr>
              <a:t>shall</a:t>
            </a:r>
            <a:r>
              <a:rPr lang="nl-NL" sz="2200" b="1" dirty="0">
                <a:solidFill>
                  <a:srgbClr val="002060"/>
                </a:solidFill>
              </a:rPr>
              <a:t> / </a:t>
            </a:r>
            <a:r>
              <a:rPr lang="nl-NL" sz="2200" b="1" dirty="0" err="1">
                <a:solidFill>
                  <a:srgbClr val="002060"/>
                </a:solidFill>
              </a:rPr>
              <a:t>will</a:t>
            </a:r>
            <a:r>
              <a:rPr lang="nl-NL" sz="2200" b="1" dirty="0">
                <a:solidFill>
                  <a:srgbClr val="002060"/>
                </a:solidFill>
              </a:rPr>
              <a:t> </a:t>
            </a:r>
            <a:r>
              <a:rPr lang="nl-NL" sz="2200" dirty="0" err="1">
                <a:solidFill>
                  <a:srgbClr val="FF0000"/>
                </a:solidFill>
              </a:rPr>
              <a:t>audition</a:t>
            </a:r>
            <a:r>
              <a:rPr lang="nl-NL" sz="2200" dirty="0">
                <a:solidFill>
                  <a:srgbClr val="FF0000"/>
                </a:solidFill>
              </a:rPr>
              <a:t>     </a:t>
            </a:r>
            <a:r>
              <a:rPr lang="nl-NL" sz="2200" dirty="0">
                <a:solidFill>
                  <a:schemeClr val="tx1"/>
                </a:solidFill>
              </a:rPr>
              <a:t>We</a:t>
            </a:r>
            <a:r>
              <a:rPr lang="nl-NL" sz="2200" dirty="0">
                <a:solidFill>
                  <a:srgbClr val="FF0000"/>
                </a:solidFill>
              </a:rPr>
              <a:t> </a:t>
            </a:r>
            <a:r>
              <a:rPr lang="nl-NL" sz="2200" b="1" dirty="0" err="1">
                <a:solidFill>
                  <a:srgbClr val="002060"/>
                </a:solidFill>
              </a:rPr>
              <a:t>shan’t</a:t>
            </a:r>
            <a:r>
              <a:rPr lang="nl-NL" sz="2200" b="1" dirty="0">
                <a:solidFill>
                  <a:srgbClr val="002060"/>
                </a:solidFill>
              </a:rPr>
              <a:t> / </a:t>
            </a:r>
            <a:r>
              <a:rPr lang="nl-NL" sz="2200" b="1" dirty="0" err="1">
                <a:solidFill>
                  <a:srgbClr val="002060"/>
                </a:solidFill>
              </a:rPr>
              <a:t>won’t</a:t>
            </a:r>
            <a:r>
              <a:rPr lang="nl-NL" sz="2200" b="1" dirty="0">
                <a:solidFill>
                  <a:srgbClr val="002060"/>
                </a:solidFill>
              </a:rPr>
              <a:t> </a:t>
            </a:r>
            <a:r>
              <a:rPr lang="nl-NL" sz="2200" dirty="0" err="1">
                <a:solidFill>
                  <a:srgbClr val="FF0000"/>
                </a:solidFill>
              </a:rPr>
              <a:t>audition</a:t>
            </a:r>
            <a:endParaRPr lang="nl-NL" dirty="0">
              <a:solidFill>
                <a:srgbClr val="FF0000"/>
              </a:solidFill>
            </a:endParaRPr>
          </a:p>
          <a:p>
            <a:r>
              <a:rPr lang="nl-NL" dirty="0" err="1">
                <a:solidFill>
                  <a:schemeClr val="tx1"/>
                </a:solidFill>
              </a:rPr>
              <a:t>They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will</a:t>
            </a:r>
            <a:r>
              <a:rPr lang="nl-NL" b="1" dirty="0">
                <a:solidFill>
                  <a:srgbClr val="00206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r>
              <a:rPr lang="nl-NL" dirty="0">
                <a:solidFill>
                  <a:srgbClr val="FF0000"/>
                </a:solidFill>
              </a:rPr>
              <a:t>	      </a:t>
            </a:r>
            <a:r>
              <a:rPr lang="nl-NL" dirty="0" err="1">
                <a:solidFill>
                  <a:schemeClr val="tx1"/>
                </a:solidFill>
              </a:rPr>
              <a:t>They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b="1" dirty="0" err="1">
                <a:solidFill>
                  <a:srgbClr val="002060"/>
                </a:solidFill>
              </a:rPr>
              <a:t>won’t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audition</a:t>
            </a:r>
            <a:endParaRPr lang="nl-NL" dirty="0">
              <a:solidFill>
                <a:srgbClr val="FF0000"/>
              </a:solidFill>
            </a:endParaRPr>
          </a:p>
          <a:p>
            <a:endParaRPr lang="nl-NL" dirty="0">
              <a:solidFill>
                <a:srgbClr val="FF0000"/>
              </a:solidFill>
            </a:endParaRPr>
          </a:p>
          <a:p>
            <a:r>
              <a:rPr lang="nl-NL" u="sng" dirty="0">
                <a:solidFill>
                  <a:schemeClr val="tx1"/>
                </a:solidFill>
              </a:rPr>
              <a:t>Shorts </a:t>
            </a:r>
            <a:r>
              <a:rPr lang="nl-NL" u="sng" dirty="0" err="1">
                <a:solidFill>
                  <a:schemeClr val="tx1"/>
                </a:solidFill>
              </a:rPr>
              <a:t>forms</a:t>
            </a:r>
            <a:r>
              <a:rPr lang="nl-NL" u="sng" dirty="0">
                <a:solidFill>
                  <a:schemeClr val="tx1"/>
                </a:solidFill>
              </a:rPr>
              <a:t> </a:t>
            </a:r>
            <a:r>
              <a:rPr lang="nl-NL" dirty="0">
                <a:solidFill>
                  <a:schemeClr val="tx1"/>
                </a:solidFill>
              </a:rPr>
              <a:t>are </a:t>
            </a:r>
            <a:r>
              <a:rPr lang="nl-NL" dirty="0" err="1">
                <a:solidFill>
                  <a:schemeClr val="tx1"/>
                </a:solidFill>
              </a:rPr>
              <a:t>often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>
                <a:solidFill>
                  <a:schemeClr val="tx1"/>
                </a:solidFill>
              </a:rPr>
              <a:t>used</a:t>
            </a:r>
            <a:r>
              <a:rPr lang="nl-NL" dirty="0">
                <a:solidFill>
                  <a:schemeClr val="tx1"/>
                </a:solidFill>
              </a:rPr>
              <a:t>. </a:t>
            </a:r>
          </a:p>
          <a:p>
            <a:r>
              <a:rPr lang="nl-NL" dirty="0" err="1">
                <a:solidFill>
                  <a:schemeClr val="tx1"/>
                </a:solidFill>
              </a:rPr>
              <a:t>Shall</a:t>
            </a:r>
            <a:r>
              <a:rPr lang="nl-NL" dirty="0">
                <a:solidFill>
                  <a:schemeClr val="tx1"/>
                </a:solidFill>
              </a:rPr>
              <a:t> of </a:t>
            </a:r>
            <a:r>
              <a:rPr lang="nl-NL" dirty="0" err="1">
                <a:solidFill>
                  <a:schemeClr val="tx1"/>
                </a:solidFill>
              </a:rPr>
              <a:t>will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’</a:t>
            </a:r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ll</a:t>
            </a:r>
            <a:endParaRPr lang="nl-NL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Will </a:t>
            </a:r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not</a:t>
            </a:r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 	   </a:t>
            </a:r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won’t</a:t>
            </a:r>
            <a:endParaRPr lang="nl-NL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Shall</a:t>
            </a:r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not</a:t>
            </a:r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	    </a:t>
            </a:r>
            <a:r>
              <a:rPr lang="nl-NL" dirty="0" err="1">
                <a:solidFill>
                  <a:schemeClr val="tx1"/>
                </a:solidFill>
                <a:sym typeface="Wingdings" panose="05000000000000000000" pitchFamily="2" charset="2"/>
              </a:rPr>
              <a:t>shan’t</a:t>
            </a:r>
            <a:r>
              <a:rPr lang="nl-NL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endParaRPr lang="nl-NL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nl-NL" dirty="0">
              <a:solidFill>
                <a:srgbClr val="FF0000"/>
              </a:solidFill>
            </a:endParaRPr>
          </a:p>
          <a:p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B24600E-0AEE-46CA-B140-36C40C680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106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Interrogative</a:t>
            </a:r>
            <a:r>
              <a:rPr lang="nl-NL" dirty="0"/>
              <a:t> </a:t>
            </a:r>
            <a:r>
              <a:rPr lang="nl-NL" dirty="0" err="1"/>
              <a:t>sentences</a:t>
            </a:r>
            <a:r>
              <a:rPr lang="nl-NL" dirty="0"/>
              <a:t> (question)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In </a:t>
            </a:r>
            <a:r>
              <a:rPr lang="nl-NL" dirty="0" err="1"/>
              <a:t>interrogative</a:t>
            </a:r>
            <a:r>
              <a:rPr lang="nl-NL" dirty="0"/>
              <a:t> </a:t>
            </a:r>
            <a:r>
              <a:rPr lang="nl-NL" dirty="0" err="1"/>
              <a:t>sentences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b="1" u="sng" dirty="0" err="1"/>
              <a:t>shall</a:t>
            </a:r>
            <a:r>
              <a:rPr lang="nl-NL" b="1" u="sng" dirty="0"/>
              <a:t> </a:t>
            </a:r>
            <a:r>
              <a:rPr lang="nl-NL" dirty="0" err="1"/>
              <a:t>instead</a:t>
            </a:r>
            <a:r>
              <a:rPr lang="nl-NL" dirty="0"/>
              <a:t> of </a:t>
            </a:r>
            <a:r>
              <a:rPr lang="nl-NL" b="1" u="sng" dirty="0" err="1"/>
              <a:t>will</a:t>
            </a:r>
            <a:r>
              <a:rPr lang="nl-NL" b="1" u="sng" dirty="0"/>
              <a:t>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we’re</a:t>
            </a:r>
            <a:r>
              <a:rPr lang="nl-NL" dirty="0"/>
              <a:t> </a:t>
            </a:r>
            <a:r>
              <a:rPr lang="nl-NL" dirty="0" err="1"/>
              <a:t>talking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>
                <a:solidFill>
                  <a:srgbClr val="FF0000"/>
                </a:solidFill>
              </a:rPr>
              <a:t>I</a:t>
            </a:r>
            <a:r>
              <a:rPr lang="nl-NL" dirty="0"/>
              <a:t> or </a:t>
            </a:r>
            <a:r>
              <a:rPr lang="nl-NL" dirty="0">
                <a:solidFill>
                  <a:srgbClr val="FF0000"/>
                </a:solidFill>
              </a:rPr>
              <a:t>WE.</a:t>
            </a:r>
          </a:p>
          <a:p>
            <a:pPr marL="68580" indent="0">
              <a:buNone/>
            </a:pPr>
            <a:endParaRPr lang="nl-NL" dirty="0"/>
          </a:p>
          <a:p>
            <a:r>
              <a:rPr lang="nl-NL" dirty="0" err="1">
                <a:solidFill>
                  <a:srgbClr val="FF0000"/>
                </a:solidFill>
              </a:rPr>
              <a:t>Shall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/>
              <a:t>I </a:t>
            </a:r>
            <a:r>
              <a:rPr lang="nl-NL" dirty="0" err="1"/>
              <a:t>audition</a:t>
            </a:r>
            <a:r>
              <a:rPr lang="nl-NL" dirty="0"/>
              <a:t>?</a:t>
            </a:r>
          </a:p>
          <a:p>
            <a:r>
              <a:rPr lang="nl-NL" dirty="0">
                <a:solidFill>
                  <a:srgbClr val="002060"/>
                </a:solidFill>
              </a:rPr>
              <a:t>Will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audition</a:t>
            </a:r>
            <a:r>
              <a:rPr lang="nl-NL" dirty="0"/>
              <a:t>?</a:t>
            </a:r>
          </a:p>
          <a:p>
            <a:r>
              <a:rPr lang="nl-NL" dirty="0">
                <a:solidFill>
                  <a:srgbClr val="002060"/>
                </a:solidFill>
              </a:rPr>
              <a:t>Will </a:t>
            </a:r>
            <a:r>
              <a:rPr lang="nl-NL" dirty="0"/>
              <a:t>he / </a:t>
            </a:r>
            <a:r>
              <a:rPr lang="nl-NL" dirty="0" err="1"/>
              <a:t>she</a:t>
            </a:r>
            <a:r>
              <a:rPr lang="nl-NL" dirty="0"/>
              <a:t> </a:t>
            </a:r>
            <a:r>
              <a:rPr lang="nl-NL" dirty="0" err="1"/>
              <a:t>audition</a:t>
            </a:r>
            <a:r>
              <a:rPr lang="nl-NL" dirty="0"/>
              <a:t>?</a:t>
            </a:r>
          </a:p>
          <a:p>
            <a:r>
              <a:rPr lang="nl-NL" dirty="0" err="1">
                <a:solidFill>
                  <a:srgbClr val="FF0000"/>
                </a:solidFill>
              </a:rPr>
              <a:t>Shall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/>
              <a:t>we </a:t>
            </a:r>
            <a:r>
              <a:rPr lang="nl-NL" dirty="0" err="1"/>
              <a:t>audition</a:t>
            </a:r>
            <a:r>
              <a:rPr lang="nl-NL" dirty="0"/>
              <a:t>?</a:t>
            </a:r>
          </a:p>
          <a:p>
            <a:r>
              <a:rPr lang="nl-NL" dirty="0">
                <a:solidFill>
                  <a:srgbClr val="002060"/>
                </a:solidFill>
              </a:rPr>
              <a:t>Will </a:t>
            </a:r>
            <a:r>
              <a:rPr lang="nl-NL" dirty="0" err="1"/>
              <a:t>they</a:t>
            </a:r>
            <a:r>
              <a:rPr lang="nl-NL" dirty="0"/>
              <a:t> </a:t>
            </a:r>
            <a:r>
              <a:rPr lang="nl-NL" dirty="0" err="1"/>
              <a:t>audition</a:t>
            </a:r>
            <a:r>
              <a:rPr lang="nl-NL" dirty="0"/>
              <a:t>?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6CC51B7-B47D-455C-8CB8-52EBE6201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55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7E2E19-3B5F-4AA5-B40D-406C5DCDB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practise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5076EC-93D7-43F4-A379-2C01A8A63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these websites to practise extra with the use of will/shall.’</a:t>
            </a:r>
          </a:p>
          <a:p>
            <a:pPr lvl="0"/>
            <a:r>
              <a:rPr lang="en-GB" u="sng" dirty="0">
                <a:hlinkClick r:id="rId2"/>
              </a:rPr>
              <a:t>https://www.englisch-hilfen.de/en/exercises_list/zeitformen.htm#will_future</a:t>
            </a:r>
            <a:endParaRPr lang="en-GB" dirty="0"/>
          </a:p>
          <a:p>
            <a:pPr lvl="0"/>
            <a:r>
              <a:rPr lang="en-GB" u="sng" dirty="0">
                <a:hlinkClick r:id="rId3"/>
              </a:rPr>
              <a:t>https://www.ego4u.com/en/cram-up/grammar/future-1-will/exercises</a:t>
            </a:r>
            <a:r>
              <a:rPr lang="en-GB" dirty="0"/>
              <a:t> </a:t>
            </a:r>
          </a:p>
          <a:p>
            <a:r>
              <a:rPr lang="en-GB" dirty="0"/>
              <a:t>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BC3D134-9CFF-4B53-9B4B-B6D3AE95D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807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Who</a:t>
            </a:r>
            <a:r>
              <a:rPr lang="nl-NL" dirty="0"/>
              <a:t> / </a:t>
            </a:r>
            <a:r>
              <a:rPr lang="nl-NL" dirty="0" err="1"/>
              <a:t>which</a:t>
            </a:r>
            <a:r>
              <a:rPr lang="nl-NL" dirty="0"/>
              <a:t> / </a:t>
            </a:r>
            <a:r>
              <a:rPr lang="nl-NL" dirty="0" err="1"/>
              <a:t>nothing</a:t>
            </a:r>
            <a:r>
              <a:rPr lang="nl-NL"/>
              <a:t> (..)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2323652"/>
            <a:ext cx="7200916" cy="3508977"/>
          </a:xfrm>
        </p:spPr>
        <p:txBody>
          <a:bodyPr>
            <a:normAutofit fontScale="85000" lnSpcReduction="10000"/>
          </a:bodyPr>
          <a:lstStyle/>
          <a:p>
            <a:r>
              <a:rPr lang="nl-NL" b="1" dirty="0" err="1"/>
              <a:t>Who</a:t>
            </a:r>
            <a:r>
              <a:rPr lang="nl-NL" b="1" dirty="0"/>
              <a:t> is </a:t>
            </a:r>
            <a:r>
              <a:rPr lang="nl-NL" b="1" dirty="0" err="1"/>
              <a:t>used</a:t>
            </a:r>
            <a:r>
              <a:rPr lang="nl-NL" b="1" dirty="0"/>
              <a:t> </a:t>
            </a:r>
            <a:r>
              <a:rPr lang="nl-NL" b="1" dirty="0" err="1"/>
              <a:t>for</a:t>
            </a:r>
            <a:r>
              <a:rPr lang="nl-NL" b="1" dirty="0"/>
              <a:t> persons</a:t>
            </a:r>
            <a:r>
              <a:rPr lang="nl-NL" dirty="0"/>
              <a:t>	</a:t>
            </a:r>
          </a:p>
          <a:p>
            <a:pPr marL="68580" indent="0">
              <a:buNone/>
            </a:pPr>
            <a:r>
              <a:rPr lang="nl-NL" dirty="0" err="1"/>
              <a:t>Example</a:t>
            </a:r>
            <a:r>
              <a:rPr lang="nl-NL" dirty="0"/>
              <a:t>:	It </a:t>
            </a:r>
            <a:r>
              <a:rPr lang="nl-NL" dirty="0" err="1"/>
              <a:t>wasn’t</a:t>
            </a:r>
            <a:r>
              <a:rPr lang="nl-NL" dirty="0"/>
              <a:t> Jess </a:t>
            </a:r>
            <a:r>
              <a:rPr lang="nl-NL" b="1" dirty="0" err="1">
                <a:solidFill>
                  <a:srgbClr val="FF0000"/>
                </a:solidFill>
              </a:rPr>
              <a:t>who</a:t>
            </a:r>
            <a:r>
              <a:rPr lang="nl-NL" dirty="0"/>
              <a:t> was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cruel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me</a:t>
            </a:r>
          </a:p>
          <a:p>
            <a:pPr marL="68580" indent="0">
              <a:buNone/>
            </a:pPr>
            <a:endParaRPr lang="nl-NL" dirty="0"/>
          </a:p>
          <a:p>
            <a:endParaRPr lang="nl-NL" dirty="0"/>
          </a:p>
          <a:p>
            <a:r>
              <a:rPr lang="nl-NL" b="1" dirty="0" err="1"/>
              <a:t>Which</a:t>
            </a:r>
            <a:r>
              <a:rPr lang="nl-NL" b="1" dirty="0"/>
              <a:t> is </a:t>
            </a:r>
            <a:r>
              <a:rPr lang="nl-NL" b="1" dirty="0" err="1"/>
              <a:t>used</a:t>
            </a:r>
            <a:r>
              <a:rPr lang="nl-NL" b="1" dirty="0"/>
              <a:t> </a:t>
            </a:r>
            <a:r>
              <a:rPr lang="nl-NL" b="1" dirty="0" err="1"/>
              <a:t>for</a:t>
            </a:r>
            <a:r>
              <a:rPr lang="nl-NL" b="1" dirty="0"/>
              <a:t> </a:t>
            </a:r>
            <a:r>
              <a:rPr lang="nl-NL" b="1" dirty="0" err="1"/>
              <a:t>things</a:t>
            </a:r>
            <a:endParaRPr lang="nl-NL" b="1" dirty="0"/>
          </a:p>
          <a:p>
            <a:pPr marL="68580" indent="0">
              <a:buNone/>
            </a:pPr>
            <a:r>
              <a:rPr lang="nl-NL" dirty="0" err="1"/>
              <a:t>Example</a:t>
            </a:r>
            <a:r>
              <a:rPr lang="nl-NL" dirty="0"/>
              <a:t>:	</a:t>
            </a:r>
            <a:r>
              <a:rPr lang="nl-NL" dirty="0" err="1"/>
              <a:t>She</a:t>
            </a:r>
            <a:r>
              <a:rPr lang="nl-NL" dirty="0"/>
              <a:t> sent me a reply, </a:t>
            </a:r>
            <a:r>
              <a:rPr lang="nl-NL" b="1" dirty="0" err="1">
                <a:solidFill>
                  <a:srgbClr val="FF0000"/>
                </a:solidFill>
              </a:rPr>
              <a:t>which</a:t>
            </a:r>
            <a:r>
              <a:rPr lang="nl-NL" dirty="0"/>
              <a:t> 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said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I </a:t>
            </a:r>
            <a:r>
              <a:rPr lang="nl-NL" dirty="0" err="1"/>
              <a:t>should</a:t>
            </a:r>
            <a:r>
              <a:rPr lang="nl-NL" dirty="0"/>
              <a:t> </a:t>
            </a:r>
            <a:r>
              <a:rPr lang="nl-NL" dirty="0" err="1"/>
              <a:t>leave</a:t>
            </a:r>
            <a:r>
              <a:rPr lang="nl-NL" dirty="0"/>
              <a:t> her </a:t>
            </a:r>
            <a:r>
              <a:rPr lang="nl-NL" dirty="0" err="1"/>
              <a:t>alone</a:t>
            </a:r>
            <a:r>
              <a:rPr lang="nl-NL" dirty="0"/>
              <a:t>.</a:t>
            </a:r>
          </a:p>
          <a:p>
            <a:endParaRPr lang="nl-NL" b="1" dirty="0"/>
          </a:p>
          <a:p>
            <a:r>
              <a:rPr lang="nl-NL" b="1" dirty="0" err="1"/>
              <a:t>Who</a:t>
            </a:r>
            <a:r>
              <a:rPr lang="nl-NL" b="1" dirty="0"/>
              <a:t> / </a:t>
            </a:r>
            <a:r>
              <a:rPr lang="nl-NL" b="1" dirty="0" err="1"/>
              <a:t>which</a:t>
            </a:r>
            <a:r>
              <a:rPr lang="nl-NL" b="1" dirty="0"/>
              <a:t> </a:t>
            </a:r>
            <a:r>
              <a:rPr lang="nl-NL" b="1" dirty="0" err="1"/>
              <a:t>can</a:t>
            </a:r>
            <a:r>
              <a:rPr lang="nl-NL" b="1" dirty="0"/>
              <a:t> </a:t>
            </a:r>
            <a:r>
              <a:rPr lang="nl-NL" b="1" dirty="0" err="1"/>
              <a:t>be</a:t>
            </a:r>
            <a:r>
              <a:rPr lang="nl-NL" b="1" dirty="0"/>
              <a:t> </a:t>
            </a:r>
            <a:r>
              <a:rPr lang="nl-NL" b="1" dirty="0" err="1"/>
              <a:t>left</a:t>
            </a:r>
            <a:r>
              <a:rPr lang="nl-NL" b="1" dirty="0"/>
              <a:t> out </a:t>
            </a:r>
            <a:r>
              <a:rPr lang="nl-NL" b="1" dirty="0" err="1"/>
              <a:t>when</a:t>
            </a:r>
            <a:r>
              <a:rPr lang="nl-NL" b="1" dirty="0"/>
              <a:t> </a:t>
            </a:r>
            <a:r>
              <a:rPr lang="nl-NL" b="1" dirty="0" err="1"/>
              <a:t>it</a:t>
            </a:r>
            <a:r>
              <a:rPr lang="nl-NL" b="1" dirty="0"/>
              <a:t> is </a:t>
            </a:r>
            <a:r>
              <a:rPr lang="nl-NL" b="1" dirty="0" err="1"/>
              <a:t>not</a:t>
            </a:r>
            <a:r>
              <a:rPr lang="nl-NL" b="1" dirty="0"/>
              <a:t> a subject</a:t>
            </a:r>
            <a:r>
              <a:rPr lang="nl-NL" dirty="0"/>
              <a:t>.</a:t>
            </a:r>
          </a:p>
          <a:p>
            <a:pPr marL="68580" indent="0">
              <a:buNone/>
            </a:pPr>
            <a:r>
              <a:rPr lang="nl-NL" dirty="0" err="1"/>
              <a:t>Example</a:t>
            </a:r>
            <a:r>
              <a:rPr lang="nl-NL" dirty="0"/>
              <a:t>:	</a:t>
            </a:r>
            <a:r>
              <a:rPr lang="nl-NL" dirty="0" err="1"/>
              <a:t>That’s</a:t>
            </a:r>
            <a:r>
              <a:rPr lang="nl-NL" dirty="0"/>
              <a:t> the song </a:t>
            </a:r>
            <a:r>
              <a:rPr lang="nl-NL" dirty="0" err="1"/>
              <a:t>from</a:t>
            </a:r>
            <a:r>
              <a:rPr lang="nl-NL" dirty="0"/>
              <a:t> the musical</a:t>
            </a:r>
            <a:r>
              <a:rPr lang="nl-NL" b="1" dirty="0">
                <a:solidFill>
                  <a:srgbClr val="FF0000"/>
                </a:solidFill>
              </a:rPr>
              <a:t> …. </a:t>
            </a:r>
            <a:r>
              <a:rPr lang="nl-NL" dirty="0" err="1"/>
              <a:t>we’re</a:t>
            </a:r>
            <a:r>
              <a:rPr lang="nl-NL" dirty="0"/>
              <a:t> 	</a:t>
            </a:r>
            <a:r>
              <a:rPr lang="nl-NL" dirty="0" err="1"/>
              <a:t>doing</a:t>
            </a:r>
            <a:r>
              <a:rPr lang="nl-NL" dirty="0"/>
              <a:t> at school.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47540B8-7384-4BBB-BECD-30D13968A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674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0A36AB-70DC-4C5D-B5FD-ACA36D562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practise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EE5AB3-4F28-4F46-9A1C-73F1BB7EE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these website to practise extra with the use of who/which/</a:t>
            </a:r>
            <a:r>
              <a:rPr lang="en-GB" i="1" dirty="0"/>
              <a:t>nothing</a:t>
            </a:r>
          </a:p>
          <a:p>
            <a:pPr lvl="0"/>
            <a:r>
              <a:rPr lang="en-GB" u="sng" dirty="0">
                <a:hlinkClick r:id="rId2"/>
              </a:rPr>
              <a:t>https://www.englisch-hilfen.de/en/exercises/pronouns/relative_pronouns.htm</a:t>
            </a:r>
            <a:endParaRPr lang="en-GB" dirty="0"/>
          </a:p>
          <a:p>
            <a:pPr lvl="0"/>
            <a:r>
              <a:rPr lang="en-GB" u="sng" dirty="0">
                <a:hlinkClick r:id="rId3"/>
              </a:rPr>
              <a:t>https://www.ego4u.com/en/cram-up/grammar/relative-clauses/exercises?02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1ABE2C8-0C2E-472A-B962-7BE2F895B9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867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80A60-1228-425F-B821-92D03E510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Gerund (</a:t>
            </a:r>
            <a:r>
              <a:rPr lang="en-GB" dirty="0" err="1"/>
              <a:t>ing</a:t>
            </a:r>
            <a:r>
              <a:rPr lang="en-GB" dirty="0"/>
              <a:t>-form)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F4375-E57D-451A-B1BF-7FB55CD5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gerund</a:t>
            </a:r>
            <a:r>
              <a:rPr lang="en-GB" dirty="0"/>
              <a:t> is often used after words that refer to emotions:</a:t>
            </a:r>
          </a:p>
          <a:p>
            <a:r>
              <a:rPr lang="en-GB" dirty="0"/>
              <a:t>- love: 		</a:t>
            </a:r>
            <a:r>
              <a:rPr lang="en-GB" i="1" dirty="0"/>
              <a:t>They love </a:t>
            </a:r>
            <a:r>
              <a:rPr lang="en-GB" b="1" i="1" dirty="0"/>
              <a:t>watching</a:t>
            </a:r>
            <a:r>
              <a:rPr lang="en-GB" i="1" dirty="0"/>
              <a:t> Temptation Island in the evening. </a:t>
            </a:r>
            <a:endParaRPr lang="en-GB" dirty="0"/>
          </a:p>
          <a:p>
            <a:r>
              <a:rPr lang="en-GB" dirty="0"/>
              <a:t>- hate		</a:t>
            </a:r>
            <a:r>
              <a:rPr lang="en-GB" i="1" dirty="0"/>
              <a:t>She hates </a:t>
            </a:r>
            <a:r>
              <a:rPr lang="en-GB" b="1" i="1" dirty="0"/>
              <a:t>cycling </a:t>
            </a:r>
            <a:r>
              <a:rPr lang="en-GB" i="1" dirty="0"/>
              <a:t>to school in the morning.</a:t>
            </a:r>
          </a:p>
          <a:p>
            <a:endParaRPr lang="en-GB" i="1" dirty="0"/>
          </a:p>
          <a:p>
            <a:r>
              <a:rPr lang="en-GB" dirty="0"/>
              <a:t>We also use the </a:t>
            </a:r>
            <a:r>
              <a:rPr lang="en-GB" b="1" dirty="0"/>
              <a:t>gerund </a:t>
            </a:r>
            <a:r>
              <a:rPr lang="en-GB" dirty="0"/>
              <a:t>after words such as:</a:t>
            </a:r>
          </a:p>
          <a:p>
            <a:r>
              <a:rPr lang="en-GB" dirty="0"/>
              <a:t>- start		</a:t>
            </a:r>
            <a:r>
              <a:rPr lang="en-GB" i="1" dirty="0"/>
              <a:t>I will start </a:t>
            </a:r>
            <a:r>
              <a:rPr lang="en-GB" b="1" i="1" dirty="0"/>
              <a:t>exercising</a:t>
            </a:r>
            <a:r>
              <a:rPr lang="en-GB" i="1" dirty="0"/>
              <a:t> next week.</a:t>
            </a:r>
            <a:r>
              <a:rPr lang="en-GB" dirty="0"/>
              <a:t> </a:t>
            </a:r>
          </a:p>
          <a:p>
            <a:r>
              <a:rPr lang="en-GB" dirty="0"/>
              <a:t>- stop		</a:t>
            </a:r>
            <a:r>
              <a:rPr lang="en-GB" i="1" dirty="0"/>
              <a:t>He is going to quit </a:t>
            </a:r>
            <a:r>
              <a:rPr lang="en-GB" b="1" i="1" dirty="0"/>
              <a:t>smoking</a:t>
            </a:r>
            <a:r>
              <a:rPr lang="en-GB" i="1" dirty="0"/>
              <a:t> as soon as possible. </a:t>
            </a:r>
            <a:endParaRPr lang="en-GB" dirty="0"/>
          </a:p>
          <a:p>
            <a:endParaRPr lang="en-GB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3BB1B4C-4DC9-48BF-BF2D-740E22375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030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4F66B-6CFE-4742-915F-D23C79D57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Gerund (</a:t>
            </a:r>
            <a:r>
              <a:rPr lang="en-GB" dirty="0" err="1"/>
              <a:t>ing</a:t>
            </a:r>
            <a:r>
              <a:rPr lang="en-GB" dirty="0"/>
              <a:t>-form)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C987DC-41AC-4501-976E-EE5D50CCC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gerund</a:t>
            </a:r>
            <a:r>
              <a:rPr lang="en-GB" dirty="0"/>
              <a:t> is used for </a:t>
            </a:r>
            <a:r>
              <a:rPr lang="en-GB" i="1" dirty="0"/>
              <a:t>verbs</a:t>
            </a:r>
            <a:r>
              <a:rPr lang="en-GB" dirty="0"/>
              <a:t> (</a:t>
            </a:r>
            <a:r>
              <a:rPr lang="en-GB" dirty="0" err="1"/>
              <a:t>werkwoorden</a:t>
            </a:r>
            <a:r>
              <a:rPr lang="en-GB" dirty="0"/>
              <a:t>) that behave as </a:t>
            </a:r>
            <a:r>
              <a:rPr lang="en-GB" i="1" dirty="0"/>
              <a:t>nouns </a:t>
            </a:r>
            <a:r>
              <a:rPr lang="en-GB" dirty="0"/>
              <a:t>(</a:t>
            </a:r>
            <a:r>
              <a:rPr lang="en-GB" dirty="0" err="1"/>
              <a:t>zelfstandig</a:t>
            </a:r>
            <a:r>
              <a:rPr lang="en-GB" dirty="0"/>
              <a:t> </a:t>
            </a:r>
            <a:r>
              <a:rPr lang="en-GB" dirty="0" err="1"/>
              <a:t>naamwoorden</a:t>
            </a:r>
            <a:r>
              <a:rPr lang="en-GB" dirty="0"/>
              <a:t>). </a:t>
            </a:r>
          </a:p>
          <a:p>
            <a:endParaRPr lang="en-GB" dirty="0"/>
          </a:p>
          <a:p>
            <a:r>
              <a:rPr lang="en-GB" i="1" dirty="0"/>
              <a:t>We all enjoy </a:t>
            </a:r>
            <a:r>
              <a:rPr lang="en-GB" b="1" i="1" dirty="0"/>
              <a:t>walking</a:t>
            </a:r>
            <a:r>
              <a:rPr lang="en-GB" i="1" dirty="0"/>
              <a:t> through the forest. </a:t>
            </a:r>
          </a:p>
          <a:p>
            <a:endParaRPr lang="en-GB" i="1" dirty="0"/>
          </a:p>
          <a:p>
            <a:r>
              <a:rPr lang="en-GB" i="1" dirty="0"/>
              <a:t>My dog dislikes </a:t>
            </a:r>
            <a:r>
              <a:rPr lang="en-GB" b="1" i="1" dirty="0"/>
              <a:t>eating</a:t>
            </a:r>
            <a:r>
              <a:rPr lang="en-GB" i="1" dirty="0"/>
              <a:t> chicken, it prefers </a:t>
            </a:r>
            <a:r>
              <a:rPr lang="en-GB" b="1" i="1" dirty="0"/>
              <a:t>chewing</a:t>
            </a:r>
            <a:r>
              <a:rPr lang="en-GB" i="1" dirty="0"/>
              <a:t> on beef.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063E288-42FD-46D9-BA99-52870A682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968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29A05F-94DB-47F2-BAA9-124F53DB3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Gerung (</a:t>
            </a:r>
            <a:r>
              <a:rPr lang="en-GB" dirty="0" err="1"/>
              <a:t>ing</a:t>
            </a:r>
            <a:r>
              <a:rPr lang="en-GB" dirty="0"/>
              <a:t>-form)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3EFA7F-005A-4630-8FF8-1424F41C3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u="sng" dirty="0"/>
              <a:t>DO NOT </a:t>
            </a:r>
            <a:r>
              <a:rPr lang="en-GB" dirty="0"/>
              <a:t>confuse the </a:t>
            </a:r>
            <a:r>
              <a:rPr lang="en-GB" u="sng" dirty="0"/>
              <a:t>gerund </a:t>
            </a:r>
            <a:r>
              <a:rPr lang="en-GB" dirty="0"/>
              <a:t>with the </a:t>
            </a:r>
            <a:r>
              <a:rPr lang="en-GB" u="sng" dirty="0"/>
              <a:t>present continuous</a:t>
            </a:r>
            <a:r>
              <a:rPr lang="en-GB" dirty="0"/>
              <a:t>. </a:t>
            </a:r>
          </a:p>
          <a:p>
            <a:endParaRPr lang="en-GB" b="1" u="sng" dirty="0"/>
          </a:p>
          <a:p>
            <a:r>
              <a:rPr lang="en-GB" b="1" dirty="0"/>
              <a:t>Gerund (</a:t>
            </a:r>
            <a:r>
              <a:rPr lang="en-GB" b="1" dirty="0" err="1"/>
              <a:t>ing</a:t>
            </a:r>
            <a:r>
              <a:rPr lang="en-GB" b="1" dirty="0"/>
              <a:t>-form):</a:t>
            </a:r>
            <a:endParaRPr lang="en-GB" dirty="0"/>
          </a:p>
          <a:p>
            <a:r>
              <a:rPr lang="en-GB" dirty="0"/>
              <a:t>My mother prefers </a:t>
            </a:r>
            <a:r>
              <a:rPr lang="en-GB" b="1" dirty="0"/>
              <a:t>cooking</a:t>
            </a:r>
            <a:r>
              <a:rPr lang="en-GB" dirty="0"/>
              <a:t> macaroni instead of spaghetti. </a:t>
            </a:r>
          </a:p>
          <a:p>
            <a:endParaRPr lang="en-GB" dirty="0"/>
          </a:p>
          <a:p>
            <a:r>
              <a:rPr lang="en-GB" b="1" dirty="0"/>
              <a:t>Present continuous (to be + verb + </a:t>
            </a:r>
            <a:r>
              <a:rPr lang="en-GB" b="1" dirty="0" err="1"/>
              <a:t>ing</a:t>
            </a:r>
            <a:r>
              <a:rPr lang="en-GB" b="1" dirty="0"/>
              <a:t>):</a:t>
            </a:r>
          </a:p>
          <a:p>
            <a:r>
              <a:rPr lang="en-GB" dirty="0"/>
              <a:t>I </a:t>
            </a:r>
            <a:r>
              <a:rPr lang="en-GB" b="1" dirty="0"/>
              <a:t>am watching </a:t>
            </a:r>
            <a:r>
              <a:rPr lang="en-GB" dirty="0"/>
              <a:t>tv at the moment. </a:t>
            </a:r>
          </a:p>
          <a:p>
            <a:r>
              <a:rPr lang="en-GB" dirty="0"/>
              <a:t>She </a:t>
            </a:r>
            <a:r>
              <a:rPr lang="en-GB" b="1" dirty="0"/>
              <a:t>is walking </a:t>
            </a:r>
            <a:r>
              <a:rPr lang="en-GB" dirty="0"/>
              <a:t>to school right now. </a:t>
            </a:r>
          </a:p>
          <a:p>
            <a:r>
              <a:rPr lang="en-GB" dirty="0"/>
              <a:t>The students </a:t>
            </a:r>
            <a:r>
              <a:rPr lang="en-GB" b="1" dirty="0"/>
              <a:t>are studying</a:t>
            </a:r>
            <a:r>
              <a:rPr lang="en-GB" dirty="0"/>
              <a:t> for their English test.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EE349F6-B1C5-4FD6-B01A-F8C8067DF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466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26B58-9D1C-4865-B9A4-0DC4B5D7F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practise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2C04E3-FE6C-4C62-94B4-EC45206EB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 to these websites to practise extra with the use of the gerund.</a:t>
            </a:r>
          </a:p>
          <a:p>
            <a:endParaRPr lang="en-GB" dirty="0"/>
          </a:p>
          <a:p>
            <a:pPr lvl="0"/>
            <a:r>
              <a:rPr lang="en-GB" u="sng" dirty="0">
                <a:hlinkClick r:id="rId2"/>
              </a:rPr>
              <a:t>http://www.myenglishpages.com/site_php_files/grammar-exercise-gerunds.php</a:t>
            </a:r>
            <a:endParaRPr lang="en-GB" dirty="0"/>
          </a:p>
          <a:p>
            <a:pPr lvl="0"/>
            <a:r>
              <a:rPr lang="en-GB" u="sng" dirty="0">
                <a:hlinkClick r:id="rId3"/>
              </a:rPr>
              <a:t>https://www.ego4u.com/en/cram-up/grammar/infinitive-gerund/exercises?21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82AECD-5AF4-43A5-8211-B538EEBE24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7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Adjectives (bijvoeglijk naamwoord)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Adjectives tell us something about a person or a thing. Adjectives can modify nouns (</a:t>
            </a:r>
            <a:r>
              <a:rPr lang="en-US" dirty="0" err="1"/>
              <a:t>zelfstandige</a:t>
            </a:r>
            <a:r>
              <a:rPr lang="en-US" dirty="0"/>
              <a:t> </a:t>
            </a:r>
            <a:r>
              <a:rPr lang="en-US" dirty="0" err="1"/>
              <a:t>naamwoorden</a:t>
            </a:r>
            <a:r>
              <a:rPr lang="en-US" dirty="0"/>
              <a:t>) or pronouns (</a:t>
            </a:r>
            <a:r>
              <a:rPr lang="en-US" dirty="0" err="1"/>
              <a:t>voornaamwoorden</a:t>
            </a:r>
            <a:r>
              <a:rPr lang="en-US" dirty="0"/>
              <a:t>).</a:t>
            </a:r>
            <a:endParaRPr lang="nl-NL" dirty="0"/>
          </a:p>
          <a:p>
            <a:r>
              <a:rPr lang="nl-NL" dirty="0"/>
              <a:t>It is a </a:t>
            </a:r>
            <a:r>
              <a:rPr lang="nl-NL" b="1" i="1" u="sng" dirty="0"/>
              <a:t>red</a:t>
            </a:r>
            <a:r>
              <a:rPr lang="nl-NL" dirty="0"/>
              <a:t> </a:t>
            </a:r>
            <a:r>
              <a:rPr lang="nl-NL" dirty="0" err="1"/>
              <a:t>car</a:t>
            </a:r>
            <a:r>
              <a:rPr lang="nl-NL" dirty="0"/>
              <a:t>.</a:t>
            </a:r>
          </a:p>
          <a:p>
            <a:r>
              <a:rPr lang="nl-NL" dirty="0"/>
              <a:t>A </a:t>
            </a:r>
            <a:r>
              <a:rPr lang="en-US" b="1" i="1" u="sng" dirty="0"/>
              <a:t>beautiful</a:t>
            </a:r>
            <a:r>
              <a:rPr lang="nl-NL" dirty="0"/>
              <a:t> girl.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2881B4A-4923-4261-B0F5-F4C63B046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Adverbs (bijwoorden)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modify adjectives, verbs, and other adverbs. </a:t>
            </a:r>
          </a:p>
          <a:p>
            <a:r>
              <a:rPr lang="en-US" dirty="0"/>
              <a:t>A word is an adverb if it answers </a:t>
            </a:r>
            <a:r>
              <a:rPr lang="en-US" i="1" dirty="0"/>
              <a:t>how</a:t>
            </a:r>
            <a:r>
              <a:rPr lang="en-US" dirty="0"/>
              <a:t>, </a:t>
            </a:r>
            <a:r>
              <a:rPr lang="en-US" i="1" dirty="0"/>
              <a:t>when</a:t>
            </a:r>
            <a:r>
              <a:rPr lang="en-US" dirty="0"/>
              <a:t>, or </a:t>
            </a:r>
            <a:r>
              <a:rPr lang="en-US" i="1" dirty="0"/>
              <a:t>where</a:t>
            </a:r>
            <a:r>
              <a:rPr lang="en-US" dirty="0"/>
              <a:t>. </a:t>
            </a:r>
            <a:endParaRPr lang="nl-NL" dirty="0"/>
          </a:p>
          <a:p>
            <a:endParaRPr lang="nl-NL" dirty="0"/>
          </a:p>
          <a:p>
            <a:r>
              <a:rPr lang="nl-NL" dirty="0"/>
              <a:t>Form: </a:t>
            </a:r>
            <a:r>
              <a:rPr lang="nl-NL" dirty="0" err="1"/>
              <a:t>adjective</a:t>
            </a:r>
            <a:r>
              <a:rPr lang="nl-NL" dirty="0"/>
              <a:t> (bijvoeglijk naamwoord) + -</a:t>
            </a:r>
            <a:r>
              <a:rPr lang="nl-NL" dirty="0" err="1"/>
              <a:t>ly</a:t>
            </a:r>
            <a:r>
              <a:rPr lang="nl-NL" dirty="0"/>
              <a:t>.</a:t>
            </a:r>
          </a:p>
          <a:p>
            <a:r>
              <a:rPr lang="nl-NL" dirty="0"/>
              <a:t>Bad </a:t>
            </a:r>
            <a:r>
              <a:rPr lang="nl-NL" dirty="0">
                <a:sym typeface="Wingdings" pitchFamily="2" charset="2"/>
              </a:rPr>
              <a:t> </a:t>
            </a:r>
            <a:r>
              <a:rPr lang="nl-NL" dirty="0" err="1">
                <a:sym typeface="Wingdings" pitchFamily="2" charset="2"/>
              </a:rPr>
              <a:t>bad</a:t>
            </a:r>
            <a:r>
              <a:rPr lang="nl-NL" b="1" dirty="0" err="1">
                <a:sym typeface="Wingdings" pitchFamily="2" charset="2"/>
              </a:rPr>
              <a:t>ly</a:t>
            </a:r>
            <a:r>
              <a:rPr lang="nl-NL" dirty="0">
                <a:sym typeface="Wingdings" pitchFamily="2" charset="2"/>
              </a:rPr>
              <a:t>, extreme  </a:t>
            </a:r>
            <a:r>
              <a:rPr lang="en-US" dirty="0">
                <a:sym typeface="Wingdings" pitchFamily="2" charset="2"/>
              </a:rPr>
              <a:t>extreme</a:t>
            </a:r>
            <a:r>
              <a:rPr lang="en-US" b="1" dirty="0">
                <a:sym typeface="Wingdings" pitchFamily="2" charset="2"/>
              </a:rPr>
              <a:t>ly</a:t>
            </a:r>
            <a:endParaRPr lang="en-US" b="1" dirty="0"/>
          </a:p>
          <a:p>
            <a:endParaRPr lang="nl-NL" dirty="0"/>
          </a:p>
          <a:p>
            <a:r>
              <a:rPr lang="nl-NL" dirty="0"/>
              <a:t>Madonna </a:t>
            </a:r>
            <a:r>
              <a:rPr lang="nl-NL" dirty="0" err="1"/>
              <a:t>sings</a:t>
            </a:r>
            <a:r>
              <a:rPr lang="nl-NL" dirty="0"/>
              <a:t> </a:t>
            </a:r>
            <a:r>
              <a:rPr lang="en-US" b="1" i="1" u="sng" dirty="0"/>
              <a:t>beautifully</a:t>
            </a:r>
            <a:r>
              <a:rPr lang="nl-NL" dirty="0"/>
              <a:t>.</a:t>
            </a:r>
          </a:p>
          <a:p>
            <a:r>
              <a:rPr lang="nl-NL" dirty="0"/>
              <a:t>The teacher </a:t>
            </a:r>
            <a:r>
              <a:rPr lang="nl-NL" dirty="0" err="1"/>
              <a:t>always</a:t>
            </a:r>
            <a:r>
              <a:rPr lang="nl-NL" dirty="0"/>
              <a:t> </a:t>
            </a:r>
            <a:r>
              <a:rPr lang="nl-NL" dirty="0" err="1"/>
              <a:t>helps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b="1" i="1" u="sng" dirty="0" err="1"/>
              <a:t>quickly</a:t>
            </a:r>
            <a:r>
              <a:rPr lang="nl-NL" dirty="0"/>
              <a:t>.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0E2C6AC-31DF-4F29-8E1B-6529730083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6632"/>
            <a:ext cx="1589662" cy="728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Compare: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 </a:t>
            </a:r>
            <a:r>
              <a:rPr lang="en-US" dirty="0"/>
              <a:t>beautiful</a:t>
            </a:r>
            <a:r>
              <a:rPr lang="nl-NL" dirty="0"/>
              <a:t> girl.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		VS</a:t>
            </a:r>
          </a:p>
          <a:p>
            <a:endParaRPr lang="nl-NL" dirty="0"/>
          </a:p>
          <a:p>
            <a:r>
              <a:rPr lang="nl-NL" dirty="0" err="1"/>
              <a:t>She</a:t>
            </a:r>
            <a:r>
              <a:rPr lang="nl-NL" dirty="0"/>
              <a:t> </a:t>
            </a:r>
            <a:r>
              <a:rPr lang="nl-NL" dirty="0" err="1"/>
              <a:t>sings</a:t>
            </a:r>
            <a:r>
              <a:rPr lang="nl-NL" dirty="0"/>
              <a:t> </a:t>
            </a:r>
            <a:r>
              <a:rPr lang="nl-NL" dirty="0" err="1"/>
              <a:t>beautifully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4F501A5-774A-4E24-A4DC-EC2757091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Exceptions</a:t>
            </a:r>
            <a:r>
              <a:rPr lang="nl-NL" dirty="0"/>
              <a:t>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Good</a:t>
            </a:r>
            <a:r>
              <a:rPr lang="nl-NL" dirty="0"/>
              <a:t> </a:t>
            </a:r>
            <a:r>
              <a:rPr lang="nl-NL" dirty="0">
                <a:sym typeface="Wingdings" pitchFamily="2" charset="2"/>
              </a:rPr>
              <a:t> well</a:t>
            </a:r>
          </a:p>
          <a:p>
            <a:r>
              <a:rPr lang="nl-NL" dirty="0" err="1">
                <a:sym typeface="Wingdings" pitchFamily="2" charset="2"/>
              </a:rPr>
              <a:t>Fast</a:t>
            </a:r>
            <a:r>
              <a:rPr lang="nl-NL" dirty="0">
                <a:sym typeface="Wingdings" pitchFamily="2" charset="2"/>
              </a:rPr>
              <a:t>  </a:t>
            </a:r>
            <a:r>
              <a:rPr lang="nl-NL" dirty="0" err="1">
                <a:sym typeface="Wingdings" pitchFamily="2" charset="2"/>
              </a:rPr>
              <a:t>fast</a:t>
            </a:r>
            <a:endParaRPr lang="nl-NL" dirty="0">
              <a:sym typeface="Wingdings" pitchFamily="2" charset="2"/>
            </a:endParaRPr>
          </a:p>
          <a:p>
            <a:r>
              <a:rPr lang="nl-NL" dirty="0">
                <a:sym typeface="Wingdings" pitchFamily="2" charset="2"/>
              </a:rPr>
              <a:t>Hard  hard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271FC46-BF04-47D7-AEBF-46F2FD5D3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Verbs of physical perception: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nl-NL" dirty="0" err="1"/>
              <a:t>After</a:t>
            </a:r>
            <a:r>
              <a:rPr lang="nl-NL" dirty="0"/>
              <a:t> </a:t>
            </a:r>
            <a:r>
              <a:rPr lang="nl-NL" dirty="0" err="1"/>
              <a:t>certain</a:t>
            </a:r>
            <a:r>
              <a:rPr lang="nl-NL" dirty="0"/>
              <a:t> </a:t>
            </a:r>
            <a:r>
              <a:rPr lang="nl-NL" dirty="0" err="1"/>
              <a:t>forms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the </a:t>
            </a:r>
            <a:r>
              <a:rPr lang="nl-NL" dirty="0" err="1"/>
              <a:t>adjective</a:t>
            </a:r>
            <a:r>
              <a:rPr lang="nl-NL" dirty="0"/>
              <a:t> </a:t>
            </a:r>
            <a:r>
              <a:rPr lang="nl-NL" dirty="0" err="1"/>
              <a:t>instead</a:t>
            </a:r>
            <a:r>
              <a:rPr lang="nl-NL" dirty="0"/>
              <a:t> of the </a:t>
            </a:r>
            <a:r>
              <a:rPr lang="nl-NL" dirty="0" err="1"/>
              <a:t>adverb</a:t>
            </a:r>
            <a:r>
              <a:rPr lang="nl-NL" dirty="0"/>
              <a:t>: </a:t>
            </a:r>
          </a:p>
          <a:p>
            <a:pPr>
              <a:lnSpc>
                <a:spcPct val="90000"/>
              </a:lnSpc>
            </a:pPr>
            <a:r>
              <a:rPr lang="nl-NL" dirty="0" err="1"/>
              <a:t>be</a:t>
            </a:r>
            <a:r>
              <a:rPr lang="nl-NL" dirty="0"/>
              <a:t> </a:t>
            </a:r>
          </a:p>
          <a:p>
            <a:pPr>
              <a:lnSpc>
                <a:spcPct val="90000"/>
              </a:lnSpc>
            </a:pPr>
            <a:r>
              <a:rPr lang="nl-NL" dirty="0"/>
              <a:t>sound </a:t>
            </a:r>
          </a:p>
          <a:p>
            <a:pPr>
              <a:lnSpc>
                <a:spcPct val="90000"/>
              </a:lnSpc>
            </a:pPr>
            <a:r>
              <a:rPr lang="nl-NL" dirty="0"/>
              <a:t>taste </a:t>
            </a:r>
          </a:p>
          <a:p>
            <a:pPr>
              <a:lnSpc>
                <a:spcPct val="90000"/>
              </a:lnSpc>
            </a:pPr>
            <a:r>
              <a:rPr lang="nl-NL" dirty="0" err="1"/>
              <a:t>smell</a:t>
            </a:r>
            <a:r>
              <a:rPr lang="nl-NL" dirty="0"/>
              <a:t> </a:t>
            </a:r>
          </a:p>
          <a:p>
            <a:pPr>
              <a:lnSpc>
                <a:spcPct val="90000"/>
              </a:lnSpc>
            </a:pPr>
            <a:r>
              <a:rPr lang="nl-NL" dirty="0"/>
              <a:t>look </a:t>
            </a:r>
          </a:p>
          <a:p>
            <a:pPr>
              <a:lnSpc>
                <a:spcPct val="90000"/>
              </a:lnSpc>
            </a:pPr>
            <a:r>
              <a:rPr lang="nl-NL" dirty="0"/>
              <a:t>feel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AB282C9-0A64-4B09-A6A5-A845AEA92D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Word order </a:t>
            </a:r>
            <a:r>
              <a:rPr lang="nl-NL" dirty="0" err="1"/>
              <a:t>Adverb</a:t>
            </a:r>
            <a:r>
              <a:rPr lang="nl-NL" dirty="0"/>
              <a:t>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</a:t>
            </a:r>
            <a:r>
              <a:rPr lang="en-US" dirty="0" err="1"/>
              <a:t>w.w.</a:t>
            </a:r>
            <a:r>
              <a:rPr lang="en-US" dirty="0"/>
              <a:t> in de </a:t>
            </a:r>
            <a:r>
              <a:rPr lang="en-US" dirty="0" err="1"/>
              <a:t>zin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het </a:t>
            </a:r>
            <a:r>
              <a:rPr lang="en-US" dirty="0" err="1"/>
              <a:t>eerste</a:t>
            </a:r>
            <a:r>
              <a:rPr lang="en-US" dirty="0"/>
              <a:t> </a:t>
            </a:r>
            <a:r>
              <a:rPr lang="en-US" dirty="0" err="1"/>
              <a:t>w.w.</a:t>
            </a:r>
            <a:endParaRPr lang="en-US" dirty="0"/>
          </a:p>
          <a:p>
            <a:r>
              <a:rPr lang="en-US" dirty="0"/>
              <a:t>I </a:t>
            </a:r>
            <a:r>
              <a:rPr lang="en-US" b="1" i="1" u="sng" dirty="0"/>
              <a:t>slowly</a:t>
            </a:r>
            <a:r>
              <a:rPr lang="en-US" dirty="0"/>
              <a:t> walk home.</a:t>
            </a:r>
          </a:p>
          <a:p>
            <a:r>
              <a:rPr lang="en-US" dirty="0"/>
              <a:t>2 of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w.w.</a:t>
            </a:r>
            <a:r>
              <a:rPr lang="en-US" dirty="0"/>
              <a:t> in de </a:t>
            </a:r>
            <a:r>
              <a:rPr lang="en-US" dirty="0" err="1"/>
              <a:t>zin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het 1</a:t>
            </a:r>
            <a:r>
              <a:rPr lang="en-US" baseline="30000" dirty="0"/>
              <a:t>ste</a:t>
            </a:r>
            <a:r>
              <a:rPr lang="en-US" dirty="0"/>
              <a:t> </a:t>
            </a:r>
            <a:r>
              <a:rPr lang="en-US" dirty="0" err="1"/>
              <a:t>w.w.</a:t>
            </a:r>
            <a:endParaRPr lang="en-US" dirty="0"/>
          </a:p>
          <a:p>
            <a:r>
              <a:rPr lang="en-US" dirty="0"/>
              <a:t>I will </a:t>
            </a:r>
            <a:r>
              <a:rPr lang="en-US" b="1" i="1" u="sng" dirty="0"/>
              <a:t>quickly</a:t>
            </a:r>
            <a:r>
              <a:rPr lang="en-US" dirty="0"/>
              <a:t> tell you the news.</a:t>
            </a:r>
          </a:p>
          <a:p>
            <a:r>
              <a:rPr lang="en-US" dirty="0"/>
              <a:t>2 </a:t>
            </a:r>
            <a:r>
              <a:rPr lang="en-US" dirty="0" err="1"/>
              <a:t>w.w.</a:t>
            </a:r>
            <a:r>
              <a:rPr lang="en-US" dirty="0"/>
              <a:t> in de </a:t>
            </a:r>
            <a:r>
              <a:rPr lang="en-US" dirty="0" err="1"/>
              <a:t>zin</a:t>
            </a:r>
            <a:r>
              <a:rPr lang="en-US" dirty="0"/>
              <a:t> en </a:t>
            </a:r>
            <a:r>
              <a:rPr lang="en-US" dirty="0" err="1"/>
              <a:t>vorm</a:t>
            </a:r>
            <a:r>
              <a:rPr lang="en-US" dirty="0"/>
              <a:t> van to be. Na to be </a:t>
            </a:r>
          </a:p>
          <a:p>
            <a:r>
              <a:rPr lang="en-US" dirty="0"/>
              <a:t>I am </a:t>
            </a:r>
            <a:r>
              <a:rPr lang="en-US" b="1" i="1" u="sng" dirty="0"/>
              <a:t>always</a:t>
            </a:r>
            <a:r>
              <a:rPr lang="en-US" dirty="0"/>
              <a:t> working very hard.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8FBF3AB-836C-4B8A-BB6A-0368589DE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3661D-4C19-4047-8CA1-89DDF7507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practise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E44FDA-B563-486C-9813-B2C3A5AD2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these websites for extra practise with adjectives and adverbs</a:t>
            </a:r>
          </a:p>
          <a:p>
            <a:pPr lvl="0"/>
            <a:r>
              <a:rPr lang="en-GB" u="sng" dirty="0">
                <a:hlinkClick r:id="rId2"/>
              </a:rPr>
              <a:t>https://www.englisch-hilfen.de/en/exercises_list/adjektiv_adverb.htm</a:t>
            </a:r>
            <a:endParaRPr lang="en-GB" dirty="0"/>
          </a:p>
          <a:p>
            <a:pPr lvl="0"/>
            <a:r>
              <a:rPr lang="en-GB" u="sng" dirty="0">
                <a:hlinkClick r:id="rId3"/>
              </a:rPr>
              <a:t>https://www.ego4u.com/en/cram-up/grammar/adjectives-adverbs/exercises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F5F9D68-CCB3-4333-BEB5-4799C0D3F5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243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>
                <a:solidFill>
                  <a:srgbClr val="FF0000"/>
                </a:solidFill>
              </a:rPr>
              <a:t>Future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tense</a:t>
            </a:r>
            <a:r>
              <a:rPr lang="nl-NL" dirty="0">
                <a:solidFill>
                  <a:srgbClr val="FF0000"/>
                </a:solidFill>
              </a:rPr>
              <a:t>– the </a:t>
            </a:r>
            <a:r>
              <a:rPr lang="nl-NL" dirty="0" err="1">
                <a:solidFill>
                  <a:srgbClr val="FF0000"/>
                </a:solidFill>
              </a:rPr>
              <a:t>future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the ‘</a:t>
            </a:r>
            <a:r>
              <a:rPr lang="nl-NL" dirty="0" err="1"/>
              <a:t>future</a:t>
            </a:r>
            <a:r>
              <a:rPr lang="nl-NL" dirty="0"/>
              <a:t> </a:t>
            </a:r>
            <a:r>
              <a:rPr lang="nl-NL" dirty="0" err="1"/>
              <a:t>tense</a:t>
            </a:r>
            <a:r>
              <a:rPr lang="nl-NL" dirty="0"/>
              <a:t>’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something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happen in the </a:t>
            </a:r>
            <a:r>
              <a:rPr lang="nl-NL" dirty="0" err="1"/>
              <a:t>future</a:t>
            </a:r>
            <a:r>
              <a:rPr lang="nl-NL" dirty="0"/>
              <a:t>.</a:t>
            </a:r>
          </a:p>
          <a:p>
            <a:pPr marL="68580" indent="0">
              <a:buNone/>
            </a:pPr>
            <a:endParaRPr lang="nl-NL" dirty="0"/>
          </a:p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: </a:t>
            </a:r>
            <a:r>
              <a:rPr lang="nl-NL" b="1" i="1" dirty="0" err="1">
                <a:solidFill>
                  <a:srgbClr val="002060"/>
                </a:solidFill>
              </a:rPr>
              <a:t>shall</a:t>
            </a:r>
            <a:r>
              <a:rPr lang="nl-NL" b="1" i="1" dirty="0">
                <a:solidFill>
                  <a:srgbClr val="002060"/>
                </a:solidFill>
              </a:rPr>
              <a:t> / </a:t>
            </a:r>
            <a:r>
              <a:rPr lang="nl-NL" b="1" i="1" dirty="0" err="1">
                <a:solidFill>
                  <a:srgbClr val="002060"/>
                </a:solidFill>
              </a:rPr>
              <a:t>will</a:t>
            </a:r>
            <a:r>
              <a:rPr lang="nl-NL" b="1" i="1" dirty="0">
                <a:solidFill>
                  <a:srgbClr val="002060"/>
                </a:solidFill>
              </a:rPr>
              <a:t> + </a:t>
            </a:r>
            <a:r>
              <a:rPr lang="nl-NL" b="1" i="1" dirty="0" err="1">
                <a:solidFill>
                  <a:srgbClr val="002060"/>
                </a:solidFill>
              </a:rPr>
              <a:t>verb</a:t>
            </a:r>
            <a:r>
              <a:rPr lang="nl-NL" b="1" i="1" dirty="0">
                <a:solidFill>
                  <a:srgbClr val="002060"/>
                </a:solidFill>
              </a:rPr>
              <a:t> </a:t>
            </a:r>
          </a:p>
          <a:p>
            <a:pPr lvl="6"/>
            <a:r>
              <a:rPr lang="nl-NL" b="1" i="1" dirty="0">
                <a:solidFill>
                  <a:srgbClr val="002060"/>
                </a:solidFill>
              </a:rPr>
              <a:t>(zullen / moeten)</a:t>
            </a:r>
          </a:p>
          <a:p>
            <a:endParaRPr lang="nl-NL" b="1" i="1" dirty="0">
              <a:solidFill>
                <a:srgbClr val="002060"/>
              </a:solidFill>
            </a:endParaRPr>
          </a:p>
          <a:p>
            <a:pPr marL="68580" indent="0">
              <a:buNone/>
            </a:pPr>
            <a:endParaRPr lang="nl-NL" b="1" i="1" dirty="0">
              <a:solidFill>
                <a:srgbClr val="002060"/>
              </a:solidFill>
            </a:endParaRPr>
          </a:p>
          <a:p>
            <a:endParaRPr lang="nl-NL" b="1" i="1" dirty="0">
              <a:solidFill>
                <a:srgbClr val="002060"/>
              </a:solidFill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6B4568C-92EF-4D58-B672-50139CE574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112649"/>
            <a:ext cx="1589662" cy="72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296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</TotalTime>
  <Words>648</Words>
  <Application>Microsoft Office PowerPoint</Application>
  <PresentationFormat>Diavoorstelling (4:3)</PresentationFormat>
  <Paragraphs>121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3" baseType="lpstr">
      <vt:lpstr>Calibri</vt:lpstr>
      <vt:lpstr>Tw Cen MT</vt:lpstr>
      <vt:lpstr>Tw Cen MT Condensed</vt:lpstr>
      <vt:lpstr>Wingdings 3</vt:lpstr>
      <vt:lpstr>Integraal</vt:lpstr>
      <vt:lpstr>Adjectives Adverbs Future tense Who / which / nothing Gerund</vt:lpstr>
      <vt:lpstr>Adjectives (bijvoeglijk naamwoord)</vt:lpstr>
      <vt:lpstr>Adverbs (bijwoorden)</vt:lpstr>
      <vt:lpstr>Compare:</vt:lpstr>
      <vt:lpstr>Exceptions:</vt:lpstr>
      <vt:lpstr>Verbs of physical perception: </vt:lpstr>
      <vt:lpstr>Word order Adverb:</vt:lpstr>
      <vt:lpstr>Extra practise </vt:lpstr>
      <vt:lpstr>Future tense– the future</vt:lpstr>
      <vt:lpstr>Affirmative    Negative</vt:lpstr>
      <vt:lpstr>Interrogative sentences (question) </vt:lpstr>
      <vt:lpstr>Extra practise </vt:lpstr>
      <vt:lpstr>Who / which / nothing (..)</vt:lpstr>
      <vt:lpstr>Extra practise </vt:lpstr>
      <vt:lpstr>Gerund (ing-form)</vt:lpstr>
      <vt:lpstr>Gerund (ing-form)</vt:lpstr>
      <vt:lpstr>Gerung (ing-form)</vt:lpstr>
      <vt:lpstr>Extra practise </vt:lpstr>
    </vt:vector>
  </TitlesOfParts>
  <Company>De Nieuwste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and Adjectives</dc:title>
  <dc:creator>mauricer</dc:creator>
  <cp:lastModifiedBy>Helvoirt, Yoeri van</cp:lastModifiedBy>
  <cp:revision>13</cp:revision>
  <dcterms:created xsi:type="dcterms:W3CDTF">2011-02-08T09:38:48Z</dcterms:created>
  <dcterms:modified xsi:type="dcterms:W3CDTF">2019-03-27T14:13:37Z</dcterms:modified>
</cp:coreProperties>
</file>